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39" r:id="rId2"/>
    <p:sldId id="340" r:id="rId3"/>
    <p:sldId id="256" r:id="rId4"/>
    <p:sldId id="258" r:id="rId5"/>
    <p:sldId id="259" r:id="rId6"/>
    <p:sldId id="341" r:id="rId7"/>
    <p:sldId id="261" r:id="rId8"/>
    <p:sldId id="34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343" r:id="rId21"/>
    <p:sldId id="276" r:id="rId22"/>
    <p:sldId id="344" r:id="rId23"/>
    <p:sldId id="277" r:id="rId24"/>
    <p:sldId id="278" r:id="rId25"/>
    <p:sldId id="279" r:id="rId26"/>
    <p:sldId id="345" r:id="rId27"/>
    <p:sldId id="281" r:id="rId28"/>
    <p:sldId id="346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347" r:id="rId39"/>
    <p:sldId id="293" r:id="rId40"/>
    <p:sldId id="348" r:id="rId41"/>
    <p:sldId id="295" r:id="rId42"/>
    <p:sldId id="349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50" r:id="rId51"/>
    <p:sldId id="305" r:id="rId52"/>
    <p:sldId id="306" r:id="rId53"/>
    <p:sldId id="307" r:id="rId54"/>
    <p:sldId id="308" r:id="rId55"/>
    <p:sldId id="309" r:id="rId56"/>
    <p:sldId id="352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20" r:id="rId66"/>
    <p:sldId id="337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95" autoAdjust="0"/>
    <p:restoredTop sz="94660"/>
  </p:normalViewPr>
  <p:slideViewPr>
    <p:cSldViewPr>
      <p:cViewPr varScale="1">
        <p:scale>
          <a:sx n="102" d="100"/>
          <a:sy n="102" d="100"/>
        </p:scale>
        <p:origin x="237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1517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DA63C-AF81-468F-B5F9-FFDDF6B1D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a three-terminal voltage regulator?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98261E-E12A-4518-A6A5-299003E696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series current source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series regulator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shunt regulator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shunt current source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E7D04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3425169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48071-A933-4D0B-B9FD-49A01AC98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types of linear voltage regulator places a constant load on the unregulated voltage source?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E2B42D-8EB4-4571-B9E9-97A6A898DB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u="none" strike="noStrike" baseline="0" dirty="0">
                <a:latin typeface="Calibri" panose="020F0502020204030204" pitchFamily="34" charset="0"/>
              </a:rPr>
              <a:t>A. A constant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current</a:t>
            </a:r>
            <a:r>
              <a:rPr lang="fr-FR" b="0" i="0" u="none" strike="noStrike" baseline="0" dirty="0">
                <a:latin typeface="Calibri" panose="020F0502020204030204" pitchFamily="34" charset="0"/>
              </a:rPr>
              <a:t> source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series regulator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shunt current source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shunt regulator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E7D05 ECLM Page (6 - 41)</a:t>
            </a:r>
          </a:p>
        </p:txBody>
      </p:sp>
    </p:spTree>
    <p:extLst>
      <p:ext uri="{BB962C8B-B14F-4D97-AF65-F5344CB8AC3E}">
        <p14:creationId xmlns:p14="http://schemas.microsoft.com/office/powerpoint/2010/main" val="1565573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226B-267B-4991-87EC-7084F0EAD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types of linear voltage regulator places a constant load on the unregulated voltage source?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D1FD4-6F45-4B90-9961-72ADE7D80A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u="none" strike="noStrike" baseline="0" dirty="0">
                <a:latin typeface="Calibri" panose="020F0502020204030204" pitchFamily="34" charset="0"/>
              </a:rPr>
              <a:t>A. A constant </a:t>
            </a:r>
            <a:r>
              <a:rPr lang="fr-FR" b="0" i="0" u="none" strike="noStrike" baseline="0" dirty="0" err="1">
                <a:latin typeface="Calibri" panose="020F0502020204030204" pitchFamily="34" charset="0"/>
              </a:rPr>
              <a:t>current</a:t>
            </a:r>
            <a:r>
              <a:rPr lang="fr-FR" b="0" i="0" u="none" strike="noStrike" baseline="0" dirty="0">
                <a:latin typeface="Calibri" panose="020F0502020204030204" pitchFamily="34" charset="0"/>
              </a:rPr>
              <a:t> source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series regulator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shunt current source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shunt regulator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E7D05 ECLM Page (6 - 41)</a:t>
            </a:r>
          </a:p>
        </p:txBody>
      </p:sp>
    </p:spTree>
    <p:extLst>
      <p:ext uri="{BB962C8B-B14F-4D97-AF65-F5344CB8AC3E}">
        <p14:creationId xmlns:p14="http://schemas.microsoft.com/office/powerpoint/2010/main" val="3904496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85849-63F3-4EE1-B281-EEAFD168C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Q1 in the circuit shown in Figure E7-2?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E0AF79-40D0-4625-A9F9-94DF44A04E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provides negative feedback to improve regulation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provides a constant load for the voltage source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controls the current supplied to the load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provides D1 with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E7D06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1716705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B02EA-A401-4C81-A538-A2E281F27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Q1 in the circuit shown in Figure E7-2?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198A5-6C3E-4D37-A621-E0109688C5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provides negative feedback to improve regulation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provides a constant load for the voltage source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controls the current supplied to the load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provides D1 with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E7D06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1375086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D37D7-B711-480F-8DF2-ED8402DC1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C2 in the circuit shown in Figure E7-2?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A3E7B3-6744-44E2-B9F6-CE7E5399C1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bypasses rectifier output ripple around D1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is a brute force filter for the output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self-resonate at the hum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provide fixed DC bias for Q1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E7D07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4136683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85DF0-37CA-46AB-9C94-064D2B034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C2 in the circuit shown in Figure E7-2?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A4C149-8C48-4B61-89DE-C969A25089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bypasses rectifier output ripple around D1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is a brute force filter for the output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self-resonate at the hum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provide fixed DC bias for Q1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E7D07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38262920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E697E-3CF9-4D75-ABD9-B1308822F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circuit is shown in Figure E7-2?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05A61B-AE1B-4772-9841-52ECD6FD69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Switching voltage regulator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Grounded emitter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Linear voltage regulator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Monostable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multivibrator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E7D08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10228501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6A9B4-4584-485B-89F1-70F9C5DE4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circuit is shown in Figure E7-2?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6F1AA6-5EB8-4EAF-AC77-610DF6190E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Switching voltage regulator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Grounded emitter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Linear voltage regulator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Monostable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multivibrator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E7D08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23590814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A901B-DE7B-49A6-8C6F-541108B0B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battery operating time calculated?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2C085-F984-4C06-B509-181110F180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Average current divided by capacity in amp-hours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Average current divided by internal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Capacity in amp-hours divided by average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Internal resistance divided by average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E7D09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1876590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E71F7D9-6B9A-D731-9230-4B34064F8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FFC33-0981-D4FA-4A2C-742ACE3EB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battery operating time calculated?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ADC4CE-1447-C9BD-78EE-45A8A35B52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Average current divided by capacity in amp-hours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Average current divided by internal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Capacity in amp-hours divided by average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Internal resistance divided by average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E7D09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6346861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11C5D-2776-4531-B451-E9BD4FACC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is a switching type power supply less expensive and lighter than an equivalent linear power supply?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F09B0C-60EA-4841-8C9A-E88F82A863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379509"/>
            <a:ext cx="8229600" cy="281940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The inverter design does not require an output filter circuit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The control circuitry uses less current, therefore smaller heat sinks are required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The high frequency inverter design uses much smaller transformers and filter components for an equivalent power output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It recovers power from the unused portion of the AC cycle, thus using fewer components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E7D10 ECLM Page (6 - 43)</a:t>
            </a:r>
          </a:p>
        </p:txBody>
      </p:sp>
    </p:spTree>
    <p:extLst>
      <p:ext uri="{BB962C8B-B14F-4D97-AF65-F5344CB8AC3E}">
        <p14:creationId xmlns:p14="http://schemas.microsoft.com/office/powerpoint/2010/main" val="2314174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4428E5C-6495-5A7B-D227-DFE957258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43284-0EE3-9BA0-37E7-C9263B1E8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is a switching type power supply less expensive and lighter than an equivalent linear power supply?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71AEFF-78A4-C647-99CF-8FFCBF250C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379509"/>
            <a:ext cx="8229600" cy="281940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The inverter design does not require an output filter circuit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The control circuitry uses less current, therefore smaller heat sinks are required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The high frequency inverter design uses much smaller transformers and filter components for an equivalent power output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It recovers power from the unused portion of the AC cycle, thus using fewer components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(C) E7D10 ECLM Page (6 - 43)</a:t>
            </a:r>
          </a:p>
        </p:txBody>
      </p:sp>
    </p:spTree>
    <p:extLst>
      <p:ext uri="{BB962C8B-B14F-4D97-AF65-F5344CB8AC3E}">
        <p14:creationId xmlns:p14="http://schemas.microsoft.com/office/powerpoint/2010/main" val="20410923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D242A-FE0D-4B88-978D-3F8742EAB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an inverter connected to a solar panel output?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39DAE3-93CF-4A17-8F17-2A9B1AF457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Reduce AC ripple on the output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Maintain voltage with varying illumination levels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Prevent discharge when panel is not illuminated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Convert the panel’s output from DC to AC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E7D11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25204041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99A88-86E6-4B1E-AE1B-37AE37D40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the pass transistor in a linear voltage regulator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59FC74-75C5-431C-BCD0-6BF87A0085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Permits a wide range of output voltage settings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Provides a stable input impedance over a wide range of source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Maintains nearly constant output impedance over a wide range of load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Maintains nearly constant output voltage over a wide range of load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E7D11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42335923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C199F-97E2-486F-8003-88534AA9C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dropout voltage of a linear voltage regulator?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C6D4C7-3850-43FA-A38D-B07F4D79E7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Minimum input voltage for rated power dissipation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Maximum output voltage drop when the input voltage is varied over its specified range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Minimum input-to-output voltage required to maintain regulation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Maximum that the output voltage may decrease at rated load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E7D12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35710874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8B3006F-0BA0-D99D-AAF5-370BDAB444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3006F-827D-7BEE-B780-04388A56C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dropout voltage of a linear voltage regulator?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461CB5-9B9A-E01C-C6BA-38C1AFEBEE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Minimum input voltage for rated power dissipation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Maximum output voltage drop when the input voltage is varied over its specified range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Minimum input-to-output voltage required to maintain regulation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Maximum that the output voltage may decrease at rated load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E7D12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12327424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6754C-7158-4D98-9BA7-5D45A9508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calculates power dissipated by a series linear voltage regulator?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F7DD70-753E-4784-8A19-C1BB84B46B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Input voltage multiplied by input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Input voltage divided by output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Voltage difference from input to output multiplied by output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Output voltage multiplied by output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E7D13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27579868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ECBF33A-7DC7-77D5-FE6A-E4413B37C3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E072C-8117-04FB-6344-5EEEB23A6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calculates power dissipated by a series linear voltage regulator?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ADA3B7-70B1-3944-4643-81A531470E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Input voltage multiplied by input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Input voltage divided by output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Voltage difference from input to output multiplied by output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Output voltage multiplied by output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E7D13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22129564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2170D-8ED3-4254-96EC-9E1BD9579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connecting equal-value resistors across power supply filter capacitors connected in series?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74B353-5BCB-43A4-B6E1-CCA61C7419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Equalize the voltage across each capacitor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Discharge the capacitors when voltage is removed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Provide a minimum load on the supply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E7D14 ECLM Page (6 - 43)</a:t>
            </a:r>
          </a:p>
        </p:txBody>
      </p:sp>
    </p:spTree>
    <p:extLst>
      <p:ext uri="{BB962C8B-B14F-4D97-AF65-F5344CB8AC3E}">
        <p14:creationId xmlns:p14="http://schemas.microsoft.com/office/powerpoint/2010/main" val="1888386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F52DA-184D-457B-9827-108747D29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a linear electronic voltage regulator 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F737DC-02E2-493A-9638-ABF14631F7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has a ramp voltage as its output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eliminates the need for a pass transistor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control element duty cycle is proportional to the line or load conditions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conduction of a control element is varied to maintain a constant output voltage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E7D01 ECLM Page (6 - 41)</a:t>
            </a:r>
          </a:p>
        </p:txBody>
      </p:sp>
    </p:spTree>
    <p:extLst>
      <p:ext uri="{BB962C8B-B14F-4D97-AF65-F5344CB8AC3E}">
        <p14:creationId xmlns:p14="http://schemas.microsoft.com/office/powerpoint/2010/main" val="17277288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DEF6D-E74B-45B6-9E60-B92BB11F4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connecting equal-value resistors across power supply filter capacitors connected in series?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C31045-360F-4F01-AAF8-B66B9034E4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Equalize the voltage across each capacitor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Discharge the capacitors when voltage is removed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Provide a minimum load on the supply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 ) E7D14 ECLM Page (6 - 43)</a:t>
            </a:r>
          </a:p>
        </p:txBody>
      </p:sp>
    </p:spTree>
    <p:extLst>
      <p:ext uri="{BB962C8B-B14F-4D97-AF65-F5344CB8AC3E}">
        <p14:creationId xmlns:p14="http://schemas.microsoft.com/office/powerpoint/2010/main" val="11843106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A99D-AB3E-418C-BC9D-0968851A3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a "step-start" circuit in a high-voltage power supply?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167138-151D-4744-AF59-C1BE044655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provide a dual-voltage output for reduced power applications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compensate for variations of the incoming line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allow for remote control of the power supply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allow the filter capacitors to charge gradually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E7D15 ECLM Page (6 - 43)</a:t>
            </a:r>
          </a:p>
        </p:txBody>
      </p:sp>
    </p:spTree>
    <p:extLst>
      <p:ext uri="{BB962C8B-B14F-4D97-AF65-F5344CB8AC3E}">
        <p14:creationId xmlns:p14="http://schemas.microsoft.com/office/powerpoint/2010/main" val="4373107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FF186-1C6F-449C-91D9-5CCFEFB37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a "step-start" circuit in a high-voltage power supply?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B71F55-4777-4D58-8464-865DADAC1B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provide a dual-voltage output for reduced power applications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compensate for variations of the incoming line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allow for remote control of the power supply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allow the filter capacitors to charge gradually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E7D15 ECLM Page (6 - 43)</a:t>
            </a:r>
          </a:p>
        </p:txBody>
      </p:sp>
    </p:spTree>
    <p:extLst>
      <p:ext uri="{BB962C8B-B14F-4D97-AF65-F5344CB8AC3E}">
        <p14:creationId xmlns:p14="http://schemas.microsoft.com/office/powerpoint/2010/main" val="1879507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D8A6D-58B9-4856-91F1-ACF15E0C3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be used to generate FM phone emissions?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8EAB57-2BF6-4BCC-8933-D4CE74B074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balanced modulator on the audio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reactance modulator on the oscillator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reactance modulator on the final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balanced modulator on the oscillator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E7E01 ECLM Page (6 - 23)</a:t>
            </a:r>
          </a:p>
        </p:txBody>
      </p:sp>
    </p:spTree>
    <p:extLst>
      <p:ext uri="{BB962C8B-B14F-4D97-AF65-F5344CB8AC3E}">
        <p14:creationId xmlns:p14="http://schemas.microsoft.com/office/powerpoint/2010/main" val="20648107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D0035-0477-4BAF-8558-480C80C09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be used to generate FM phone emissions?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3A5E54-561D-4ED0-AB24-06134F596A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balanced modulator on the audio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reactance modulator on the oscillator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reactance modulator on the final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balanced modulator on the oscillator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E7E01 ECLM Page (6 - 23)</a:t>
            </a:r>
          </a:p>
        </p:txBody>
      </p:sp>
    </p:spTree>
    <p:extLst>
      <p:ext uri="{BB962C8B-B14F-4D97-AF65-F5344CB8AC3E}">
        <p14:creationId xmlns:p14="http://schemas.microsoft.com/office/powerpoint/2010/main" val="32672020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2C89F-9427-497A-86D7-1AFE0A7B9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a reactance modulator?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81B10D-EBB2-490B-848B-E00027552B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To produce PM signals by using an electrically variable resistance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To produce AM signals by using an electrically variable inductance or capacitance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To produce AM signals by using an electrically variable resistance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To produce PM  or FM signals by using an electrically variable inductance or capacitance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E7E02 ECLM Page (6 - 22)</a:t>
            </a:r>
          </a:p>
        </p:txBody>
      </p:sp>
    </p:spTree>
    <p:extLst>
      <p:ext uri="{BB962C8B-B14F-4D97-AF65-F5344CB8AC3E}">
        <p14:creationId xmlns:p14="http://schemas.microsoft.com/office/powerpoint/2010/main" val="31640257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20BBD-D180-4016-8ED1-04154F9B3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a reactance modulator?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EA607A-971C-45C7-996C-DBE18B124F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To produce PM signals by using an electrically variable resistance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To produce AM signals by using an electrically variable inductance or capacitance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To produce AM signals by using an electrically variable resistance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To produce PM  or FM signals by using an electrically variable inductance or capacitance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(D) E7E02 ECLM Page (6 - 22)</a:t>
            </a:r>
          </a:p>
        </p:txBody>
      </p:sp>
    </p:spTree>
    <p:extLst>
      <p:ext uri="{BB962C8B-B14F-4D97-AF65-F5344CB8AC3E}">
        <p14:creationId xmlns:p14="http://schemas.microsoft.com/office/powerpoint/2010/main" val="26138439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AFB4D-1356-42D1-9DAF-E74CFD4F9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frequency discriminator?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9669DA-E56E-4A23-920E-3F6B0E9CE7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FM generator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circuit for filtering closely adjacent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automatic band-switching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circuit for detecting FM signals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E7E03 ECLM Page (6 - 24)</a:t>
            </a:r>
          </a:p>
        </p:txBody>
      </p:sp>
    </p:spTree>
    <p:extLst>
      <p:ext uri="{BB962C8B-B14F-4D97-AF65-F5344CB8AC3E}">
        <p14:creationId xmlns:p14="http://schemas.microsoft.com/office/powerpoint/2010/main" val="7163133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4E9457D-64AF-16DA-7FC1-5340DC73FD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FED7E-C0EB-75EF-C406-7E30C9C74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frequency discriminator?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E0485F-25F7-95D1-30B4-14C29CE3C7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FM generator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circuit for filtering closely adjacent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automatic band-switching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circuit for detecting FM signals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E7E03 ECLM Page (6 - 24)</a:t>
            </a:r>
          </a:p>
        </p:txBody>
      </p:sp>
    </p:spTree>
    <p:extLst>
      <p:ext uri="{BB962C8B-B14F-4D97-AF65-F5344CB8AC3E}">
        <p14:creationId xmlns:p14="http://schemas.microsoft.com/office/powerpoint/2010/main" val="14650077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F8CBC-8A1B-4736-8E5E-5E64BF6F7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one way to produce a single-sideband phone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89B6D1-16F1-481B-A82B-BC7B5B83A6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Use a balanced modulator followed by a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Use a reactance modulator followed by a mixer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Use a loop modulator followed by a mixer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Use a product detector with a DSB signal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E7E04 ECLM Page (6 - 21)</a:t>
            </a:r>
          </a:p>
        </p:txBody>
      </p:sp>
    </p:spTree>
    <p:extLst>
      <p:ext uri="{BB962C8B-B14F-4D97-AF65-F5344CB8AC3E}">
        <p14:creationId xmlns:p14="http://schemas.microsoft.com/office/powerpoint/2010/main" val="1242767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BE429-7AC6-4D36-9FD5-12B6DA4DA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a linear electronic voltage regulator 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729C5-023A-4159-A6D7-2EACE98A06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has a ramp voltage as its output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eliminates the need for a pass transistor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control element duty cycle is proportional to the line or load conditions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conduction of a control element is varied to maintain a constant output voltage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E7D01 ECLM Page (6 - 41)</a:t>
            </a:r>
          </a:p>
        </p:txBody>
      </p:sp>
    </p:spTree>
    <p:extLst>
      <p:ext uri="{BB962C8B-B14F-4D97-AF65-F5344CB8AC3E}">
        <p14:creationId xmlns:p14="http://schemas.microsoft.com/office/powerpoint/2010/main" val="38052555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6D28C52-9793-A59D-D07B-37FE45B8CE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8203D-FE2E-794B-133A-C4D4B0A7D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one way to produce a single-sideband phone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DBAC8D-0812-B437-28B0-AAAD555CE2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Use a balanced modulator followed by a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Use a reactance modulator followed by a mixer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Use a loop modulator followed by a mixer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Use a product detector with a DSB signal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E7E04 ECLM Page (6 - 21)</a:t>
            </a:r>
          </a:p>
        </p:txBody>
      </p:sp>
    </p:spTree>
    <p:extLst>
      <p:ext uri="{BB962C8B-B14F-4D97-AF65-F5344CB8AC3E}">
        <p14:creationId xmlns:p14="http://schemas.microsoft.com/office/powerpoint/2010/main" val="28205353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3BBFE-F5E4-486A-9DCE-75B4A094B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added to an FM speech channel to boost the higher audio frequencies?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B756BD-D8D1-4EEB-9AFC-51A8E48893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de-emphasis network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harmonic enhancer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heterodyne enhancer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pre-emphasis network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E7E05 ECLM Page (6 - 23)</a:t>
            </a:r>
          </a:p>
        </p:txBody>
      </p:sp>
    </p:spTree>
    <p:extLst>
      <p:ext uri="{BB962C8B-B14F-4D97-AF65-F5344CB8AC3E}">
        <p14:creationId xmlns:p14="http://schemas.microsoft.com/office/powerpoint/2010/main" val="35096267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FE6458E-7D6C-61DD-B696-639326E2A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8690E-8ED0-15E1-1463-A03ECC7E6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added to an FM speech channel to boost the higher audio frequencies?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F82894-16E2-0D53-25DD-2D4DBEFF18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de-emphasis network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harmonic enhancer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heterodyne enhancer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pre-emphasis network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E7E05 ECLM Page (6 - 23)</a:t>
            </a:r>
          </a:p>
        </p:txBody>
      </p:sp>
    </p:spTree>
    <p:extLst>
      <p:ext uri="{BB962C8B-B14F-4D97-AF65-F5344CB8AC3E}">
        <p14:creationId xmlns:p14="http://schemas.microsoft.com/office/powerpoint/2010/main" val="26389744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CD43D-D1E1-4A5B-A3AB-BA5900263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is de-emphasis commonly used in FM communications receivers?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17C31-E077-4F6C-91C6-3974FEA095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For compatibility with transmitters using phase modulation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reduce impulse noise reception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For higher efficiency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remove third-order distortion products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E7E06 ECLM Page (6 - 23)</a:t>
            </a:r>
          </a:p>
        </p:txBody>
      </p:sp>
    </p:spTree>
    <p:extLst>
      <p:ext uri="{BB962C8B-B14F-4D97-AF65-F5344CB8AC3E}">
        <p14:creationId xmlns:p14="http://schemas.microsoft.com/office/powerpoint/2010/main" val="427371443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128B5-24B3-4C6D-8020-0D1A5A276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is de-emphasis commonly used in FM communications receivers?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7BF92E-E86F-4D10-9843-590784F77B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For compatibility with transmitters using phase modulation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reduce impulse noise reception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For higher efficiency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remove third-order distortion products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E7E06 ECLM Page (6 - 23)</a:t>
            </a:r>
          </a:p>
        </p:txBody>
      </p:sp>
    </p:spTree>
    <p:extLst>
      <p:ext uri="{BB962C8B-B14F-4D97-AF65-F5344CB8AC3E}">
        <p14:creationId xmlns:p14="http://schemas.microsoft.com/office/powerpoint/2010/main" val="13448025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B152E-1AFB-4887-B108-E09F1B086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meant by the term "baseband" in radio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10B6E-ABC5-4471-8309-AF83B6B7CB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lowest frequency band that the transmitter or receiver covers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frequency range occupied by a message signal prior to modulation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unmodulated bandwidth of the transmitted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basic oscillator frequency in an FM transmitter that is multiplied to increase the deviation and carrier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E7E07 ECLM Page (6 - 20)</a:t>
            </a:r>
          </a:p>
        </p:txBody>
      </p:sp>
    </p:spTree>
    <p:extLst>
      <p:ext uri="{BB962C8B-B14F-4D97-AF65-F5344CB8AC3E}">
        <p14:creationId xmlns:p14="http://schemas.microsoft.com/office/powerpoint/2010/main" val="8408375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311E6-985C-4A01-954A-A1BD6F00C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meant by the term "baseband" in radio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44EE92-756B-46BC-9297-73E6691031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lowest frequency band that the transmitter or receiver covers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frequency range occupied by a message signal prior to modulation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unmodulated bandwidth of the transmitted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basic oscillator frequency in an FM transmitter that is multiplied to increase the deviation and carrier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E7E07 ECLM Page (6 - 20)</a:t>
            </a:r>
          </a:p>
        </p:txBody>
      </p:sp>
    </p:spTree>
    <p:extLst>
      <p:ext uri="{BB962C8B-B14F-4D97-AF65-F5344CB8AC3E}">
        <p14:creationId xmlns:p14="http://schemas.microsoft.com/office/powerpoint/2010/main" val="4508407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5DBBE-356E-4E06-8190-9DFB38A09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the principal frequencies that appear at the output of a mixer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5443DF-592A-4536-8B2C-772E65CF14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Two and four times the original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square root of the product of input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two input frequencies along with their sum and difference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1.414 and 0.707 times the input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E7E08 ECLM Page (6 - 20)</a:t>
            </a:r>
          </a:p>
        </p:txBody>
      </p:sp>
    </p:spTree>
    <p:extLst>
      <p:ext uri="{BB962C8B-B14F-4D97-AF65-F5344CB8AC3E}">
        <p14:creationId xmlns:p14="http://schemas.microsoft.com/office/powerpoint/2010/main" val="79579072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1A6AC-DB0F-42A5-8217-37811C829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the principal frequencies that appear at the output of a mixer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30E5AA-243E-40C4-80B6-C9496AF9BA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Two and four times the original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square root of the product of input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two input frequencies along with their sum and difference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1.414 and 0.707 times the input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E7E08 ECLM Page (6 - 20)</a:t>
            </a:r>
          </a:p>
        </p:txBody>
      </p:sp>
    </p:spTree>
    <p:extLst>
      <p:ext uri="{BB962C8B-B14F-4D97-AF65-F5344CB8AC3E}">
        <p14:creationId xmlns:p14="http://schemas.microsoft.com/office/powerpoint/2010/main" val="14019620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23049-F592-4938-AC37-421845ABC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occurs when the input signal levels to a mixer are too high?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EA7A31-C39D-46C4-8D06-BD0DCC5A7C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Spurious mixer products are generated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Mixer blanking occurs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Automatic limiting occurs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Excessive AGC voltage levels are generated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E7E09 ECLM Page (6 - 20)</a:t>
            </a:r>
          </a:p>
        </p:txBody>
      </p:sp>
    </p:spTree>
    <p:extLst>
      <p:ext uri="{BB962C8B-B14F-4D97-AF65-F5344CB8AC3E}">
        <p14:creationId xmlns:p14="http://schemas.microsoft.com/office/powerpoint/2010/main" val="2065759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51A48-2C7D-49A3-874F-D5DAAB565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a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switchmode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voltage regulator 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BC8EDF-905F-486A-A689-CCB56FB989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By alternating the output between positive and negative voltages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By varying the duty cycle of pulses input to a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By varying the conductivity of a pass element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By switching between two Zener diode reference voltages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E7D02 ECLM Page (6 - 43)</a:t>
            </a:r>
          </a:p>
        </p:txBody>
      </p:sp>
    </p:spTree>
    <p:extLst>
      <p:ext uri="{BB962C8B-B14F-4D97-AF65-F5344CB8AC3E}">
        <p14:creationId xmlns:p14="http://schemas.microsoft.com/office/powerpoint/2010/main" val="204528694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72FF1B6-9E36-9617-AFB8-05FA6EDBF0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56DDD-EC92-6C8D-67AE-D3B36A37F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occurs when the input signal levels to a mixer are too high?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EBAD7B-2828-52D7-0D02-E6427D5B17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Spurious mixer products are generated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Mixer blanking occurs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Automatic limiting occurs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Excessive AGC voltage levels are generated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E7E09 ECLM Page (6 - 20)</a:t>
            </a:r>
          </a:p>
        </p:txBody>
      </p:sp>
    </p:spTree>
    <p:extLst>
      <p:ext uri="{BB962C8B-B14F-4D97-AF65-F5344CB8AC3E}">
        <p14:creationId xmlns:p14="http://schemas.microsoft.com/office/powerpoint/2010/main" val="28244317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58C38-8C81-46E2-8D63-8BF5901E4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a diode envelope detector function?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0C3BF4-BA76-478C-A08E-CF7E182543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By rectification and filtering of RF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By breakdown of the Zener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By mixing signals with noise in the transition region of the diode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By sensing the change of reactance in the diode with respect to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E7E10 ECLM Page (6 - 23)</a:t>
            </a:r>
          </a:p>
        </p:txBody>
      </p:sp>
    </p:spTree>
    <p:extLst>
      <p:ext uri="{BB962C8B-B14F-4D97-AF65-F5344CB8AC3E}">
        <p14:creationId xmlns:p14="http://schemas.microsoft.com/office/powerpoint/2010/main" val="304480842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1A641-0822-4172-A532-4A23BC9E0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a diode envelope detector function?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FF9F6-3ADB-483D-9E2C-C0E329AC20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By rectification and filtering of RF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By breakdown of the Zener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By mixing signals with noise in the transition region of the diode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By sensing the change of reactance in the diode with respect to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E7E10 ECLM Page (6 - 23)</a:t>
            </a:r>
          </a:p>
        </p:txBody>
      </p:sp>
    </p:spTree>
    <p:extLst>
      <p:ext uri="{BB962C8B-B14F-4D97-AF65-F5344CB8AC3E}">
        <p14:creationId xmlns:p14="http://schemas.microsoft.com/office/powerpoint/2010/main" val="245926549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2310E-B114-4C63-904D-96273E887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type of detector circuit is used for demodulating SSB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B214C1-AB4D-4373-8FDE-EC1C8944C5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Discriminator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Phase detector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Product detector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Phase comparator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E7E11 ECLM Page (6 - 24)</a:t>
            </a:r>
          </a:p>
        </p:txBody>
      </p:sp>
    </p:spTree>
    <p:extLst>
      <p:ext uri="{BB962C8B-B14F-4D97-AF65-F5344CB8AC3E}">
        <p14:creationId xmlns:p14="http://schemas.microsoft.com/office/powerpoint/2010/main" val="242071685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FA953-E5B9-4F9A-B2EE-E8FAF53E4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type of detector circuit is used for demodulating SSB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4383B6-CD24-4476-BFAE-3012C0DC14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Discriminator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Phase detector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Product detector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Phase comparator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E7E11 ECLM Page (6 - 24)</a:t>
            </a:r>
          </a:p>
        </p:txBody>
      </p:sp>
    </p:spTree>
    <p:extLst>
      <p:ext uri="{BB962C8B-B14F-4D97-AF65-F5344CB8AC3E}">
        <p14:creationId xmlns:p14="http://schemas.microsoft.com/office/powerpoint/2010/main" val="3333520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9460D-7B31-40CB-BBEE-BCD5AF5EC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meant by “direct sampling” in software defined radios?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9CA645-1CEC-416D-A6E1-8A456B170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43200"/>
            <a:ext cx="8229600" cy="315468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Software is converted from source code to object code during operation of the receiver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I and Q signals are generated by digital processing without the use of RF amplification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Incoming RF is digitized by an analog-to-digital converter without being mixed with a local oscillator signal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A switching mixer is used to generate I and Q signals directly from the RF input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E7F01 ECLM Page (6 - 29)</a:t>
            </a:r>
          </a:p>
        </p:txBody>
      </p:sp>
    </p:spTree>
    <p:extLst>
      <p:ext uri="{BB962C8B-B14F-4D97-AF65-F5344CB8AC3E}">
        <p14:creationId xmlns:p14="http://schemas.microsoft.com/office/powerpoint/2010/main" val="227032308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71966B9-286F-0FBD-490E-E7DB6A321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79CBC-7872-43D2-926D-E6C9F3AFC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meant by “direct sampling” in software defined radios?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4EA00B-2BB0-9403-5359-5DFB6FA0C5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43200"/>
            <a:ext cx="8229600" cy="342900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Software is converted from source code to object code during operation of the receiver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I and Q signals are generated by digital processing without the use of RF amplification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Incoming RF is digitized by an analog-to-digital converter without being mixed with a local oscillator signal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A switching mixer is used to generate I and Q signals directly from the RF input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(C) E7F01 ECLM Page (6 - 29)</a:t>
            </a:r>
          </a:p>
        </p:txBody>
      </p:sp>
    </p:spTree>
    <p:extLst>
      <p:ext uri="{BB962C8B-B14F-4D97-AF65-F5344CB8AC3E}">
        <p14:creationId xmlns:p14="http://schemas.microsoft.com/office/powerpoint/2010/main" val="312239286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964F6-C462-4052-9B1F-57387E9EA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kind of digital signal processing audio filter is used to remove unwanted noise from a received SSB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252A80-0288-4202-A515-FDBA42A9D7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adaptive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crystal-lattice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Hilbert-transform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phase-inverting filter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E7F02 ECLM Page (6 - 36)</a:t>
            </a:r>
          </a:p>
        </p:txBody>
      </p:sp>
    </p:spTree>
    <p:extLst>
      <p:ext uri="{BB962C8B-B14F-4D97-AF65-F5344CB8AC3E}">
        <p14:creationId xmlns:p14="http://schemas.microsoft.com/office/powerpoint/2010/main" val="369617776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7E131-9767-4203-97A1-B24C1DCEB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kind of digital signal processing audio filter is used to remove unwanted noise from a received SSB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680B7A-4894-4F03-8741-8ACBF4F0D8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adaptive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crystal-lattice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Hilbert-transform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phase-inverting filter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E7F02 ECLM Page (6 - 36)</a:t>
            </a:r>
          </a:p>
        </p:txBody>
      </p:sp>
    </p:spTree>
    <p:extLst>
      <p:ext uri="{BB962C8B-B14F-4D97-AF65-F5344CB8AC3E}">
        <p14:creationId xmlns:p14="http://schemas.microsoft.com/office/powerpoint/2010/main" val="19880986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EB772-B098-42AA-92E2-BEF616F26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digital signal processing filter is used to generate an SSB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5B6E90-2099-47B6-979D-B4CD50F334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adaptive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notch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Hilbert-transform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elliptical filter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E7F03 ECLM Page (6 - 32)</a:t>
            </a:r>
          </a:p>
        </p:txBody>
      </p:sp>
    </p:spTree>
    <p:extLst>
      <p:ext uri="{BB962C8B-B14F-4D97-AF65-F5344CB8AC3E}">
        <p14:creationId xmlns:p14="http://schemas.microsoft.com/office/powerpoint/2010/main" val="3505919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6BD1418-0D26-00AD-BE0E-493A0CA03E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8E915-F7A8-B673-6467-9C9709580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a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switchmode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voltage regulator 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2777F4-CB27-2528-8968-E0656D5421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By alternating the output between positive and negative voltages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By varying the duty cycle of pulses input to a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By varying the conductivity of a pass element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By switching between two Zener diode reference voltages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E7D02 ECLM Page (6 - 43)</a:t>
            </a:r>
          </a:p>
        </p:txBody>
      </p:sp>
    </p:spTree>
    <p:extLst>
      <p:ext uri="{BB962C8B-B14F-4D97-AF65-F5344CB8AC3E}">
        <p14:creationId xmlns:p14="http://schemas.microsoft.com/office/powerpoint/2010/main" val="79182881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384E0-9096-478E-AD30-E8497DDE1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digital signal processing filter is used to generate an SSB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D20618-EAFC-414D-BAF9-F8459CED12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adaptive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notch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Hilbert-transform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elliptical filter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E7F03 ECLM Page (6 - 32)</a:t>
            </a:r>
          </a:p>
        </p:txBody>
      </p:sp>
    </p:spTree>
    <p:extLst>
      <p:ext uri="{BB962C8B-B14F-4D97-AF65-F5344CB8AC3E}">
        <p14:creationId xmlns:p14="http://schemas.microsoft.com/office/powerpoint/2010/main" val="357562547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838DF-49D6-4D8F-A941-90264D1CE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method generates an SSB signal using digital signal processing?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439D3D-8962-4A54-B162-D8D7AC201B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Mixing products are converted to voltages and subtracted by adder circuits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frequency synthesizer removes the unwanted sidebands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Varying quartz crystal characteristics emulated in digital 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Signals are combined in quadrature phase relationship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E7F04 ECLM Page (6 - 32)</a:t>
            </a:r>
          </a:p>
        </p:txBody>
      </p:sp>
    </p:spTree>
    <p:extLst>
      <p:ext uri="{BB962C8B-B14F-4D97-AF65-F5344CB8AC3E}">
        <p14:creationId xmlns:p14="http://schemas.microsoft.com/office/powerpoint/2010/main" val="102849257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F26AF-8DAC-4FB1-BBAB-1340C0BC0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method generates an SSB signal using digital signal processing?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1AA8EC-E905-421F-BEE9-34ADE1B573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Mixing products are converted to voltages and subtracted by adder circuits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frequency synthesizer removes the unwanted sidebands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Varying quartz crystal characteristics emulated in digital 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Signals are combined in quadrature phase relationship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E7F04 ECLM Page (6 - 32)</a:t>
            </a:r>
          </a:p>
        </p:txBody>
      </p:sp>
    </p:spTree>
    <p:extLst>
      <p:ext uri="{BB962C8B-B14F-4D97-AF65-F5344CB8AC3E}">
        <p14:creationId xmlns:p14="http://schemas.microsoft.com/office/powerpoint/2010/main" val="351580269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4BEB6-1EE7-4432-AAC0-A2FBD8851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frequently must an analog signal be sampled to be accurately reproduced?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2F77EC-61DF-4411-951A-B8EA3431FA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At least half the rate of the highest frequency component of the signal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At least twice the rate of the highest frequency component of the signal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At the same rate as the highest frequency component of the signal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At four times the rate of the highest frequency component of the signal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E7F05 ECLM Page (6 - 26)</a:t>
            </a:r>
          </a:p>
        </p:txBody>
      </p:sp>
    </p:spTree>
    <p:extLst>
      <p:ext uri="{BB962C8B-B14F-4D97-AF65-F5344CB8AC3E}">
        <p14:creationId xmlns:p14="http://schemas.microsoft.com/office/powerpoint/2010/main" val="302808171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EC106-7DE6-487F-80F7-96C9AFEE4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frequently must an analog signal be sampled to be accurately reproduced?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57A464-0CB3-467A-8995-48E8D56D7E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At least half the rate of the highest frequency component of the signal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At least twice the rate of the highest frequency component of the signal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At the same rate as the highest frequency component of the signal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At four times the rate of the highest frequency component of the signal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(B) E7F05 ECLM Page (6 - 26)</a:t>
            </a:r>
          </a:p>
        </p:txBody>
      </p:sp>
    </p:spTree>
    <p:extLst>
      <p:ext uri="{BB962C8B-B14F-4D97-AF65-F5344CB8AC3E}">
        <p14:creationId xmlns:p14="http://schemas.microsoft.com/office/powerpoint/2010/main" val="193840075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E81A8-2743-4F75-9438-1DDFDB083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minimum number of bits required to sample a signal with a range of 1 volt at a resolution of 1 millivolt?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8250FC-4025-499A-BF1F-6F09CC6CD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50921"/>
            <a:ext cx="8229600" cy="24384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4 bits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 bits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8 bits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 bits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E7F06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155677277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E81A8-2743-4F75-9438-1DDFDB083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minimum number of bits required to sample a signal with a range of 1 volt at a resolution of 1 millivolt?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8250FC-4025-499A-BF1F-6F09CC6CD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50921"/>
            <a:ext cx="8229600" cy="24384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4 bits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 bits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8 bits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 bits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E7F06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314456868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633B8-8A69-4C2D-9839-43E14EBE4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function is performed by a Fast Fourier Transform?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A910D-5402-40B1-A5E1-2F9B88B068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n-NO" b="0" i="0" u="none" strike="noStrike" baseline="0" dirty="0">
                <a:latin typeface="Calibri" panose="020F0502020204030204" pitchFamily="34" charset="0"/>
              </a:rPr>
              <a:t>A. Converting analog signals to digital 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Converting digital signals to analog 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Converting digital signals from the time domain to the frequency domain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Converting 8-bit data to 16-bit data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E7F07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1067570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9CC57-F6E0-47D7-B0FD-4EFB8D103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function is performed by a Fast Fourier Transform?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8D0BF-7CAF-4B6A-B199-4BE0D5E7D1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n-NO" b="0" i="0" u="none" strike="noStrike" baseline="0" dirty="0">
                <a:latin typeface="Calibri" panose="020F0502020204030204" pitchFamily="34" charset="0"/>
              </a:rPr>
              <a:t>A. Converting analog signals to digital 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Converting digital signals to analog 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Converting digital signals from the time domain to the frequency domain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Converting 8-bit data to 16-bit data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E7F07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151761330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475CF-E7DA-4FDA-B7DD-BACD77C74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decimation?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D3CE4-7D8F-4A50-B06F-78E28B43AE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Converting data to binary code decimal 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Reducing the effective sample rate by removing samples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Attenuating the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Removing unnecessary significant digits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E7F08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562240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8A920-F1A4-411A-9429-756160CDA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device is used as a stable voltage reference?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41FD0-59D1-4007-91AA-DEABB2CFA6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Zener diode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digital-to-analog converter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SCR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analog-to-digital converter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E7D03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375024552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4CD83-3E40-4DCB-8741-CF381C8CF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decimation?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EE2CB-A7D4-4799-8925-C9F6474454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Converting data to binary code decimal 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Reducing the effective sample rate by removing samples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Attenuating the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Removing unnecessary significant digits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E7F08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388254329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BEF1B-9A79-4BB9-920F-CC917E044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is an anti-aliasing filter required in a decimator?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737B3D-7BED-453B-84C6-8BB88FC02B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removes high-frequency signal components that would otherwise be reproduced as lower frequency components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peaks the response of the decimator, improving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removes low-frequency signal components to eliminate the need for DC restoration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notches out the sampling frequency to avoid sampling errors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E7F09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20374776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FDE4A-B6FD-4175-ADCB-9AEF257B4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is an anti-aliasing filter required in a decimator?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89D6EF-D1D1-465F-858A-7ED300380F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removes high-frequency signal components that would otherwise be reproduced as lower frequency components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peaks the response of the decimator, improving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removes low-frequency signal components to eliminate the need for DC restoration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notches out the sampling frequency to avoid sampling errors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E7F09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321600865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E579D-BCB6-4CAE-B379-D14D3CD10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aspect of receiver analog-to-digital conversion determines the maximum receive bandwidth of a Direct Digital Conversion SDR?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BE9DD8-8C31-467D-85A0-30A365B6F1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Sample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Sample width in bits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Sample clock phase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Processor latency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E7F10 ECLM Page (6 - 30)</a:t>
            </a:r>
          </a:p>
        </p:txBody>
      </p:sp>
    </p:spTree>
    <p:extLst>
      <p:ext uri="{BB962C8B-B14F-4D97-AF65-F5344CB8AC3E}">
        <p14:creationId xmlns:p14="http://schemas.microsoft.com/office/powerpoint/2010/main" val="30868505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CA099-066A-45C7-A4FE-63415950A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aspect of receiver analog-to-digital conversion determines the maximum receive bandwidth of a Direct Digital Conversion SDR?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F07187-1AD9-43F4-A065-A1365140C3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Sample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Sample width in bits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Sample clock phase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Processor latency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E7F10 ECLM Page (6 - 30)</a:t>
            </a:r>
          </a:p>
        </p:txBody>
      </p:sp>
    </p:spTree>
    <p:extLst>
      <p:ext uri="{BB962C8B-B14F-4D97-AF65-F5344CB8AC3E}">
        <p14:creationId xmlns:p14="http://schemas.microsoft.com/office/powerpoint/2010/main" val="175321231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10A4A-FFBD-4722-A900-18B7BCD06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sets the minimum detectable signal level for a direct-sampling software defined receiver in the absence of atmospheric or thermal noise?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DE400A-89C9-442B-A0A2-B341DDEBE0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Sample clock phase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Reference voltage level and sample width in bits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Data storage transfer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Missing codes and jitter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E7F11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332795707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78DC5-B12A-4BEB-9701-6A5D831E0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sets the minimum detectable signal level for a direct-sampling software defined receiver in the absence of atmospheric or thermal noise?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955021-A983-4729-8186-C050086F88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Sample clock phase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Reference voltage level and sample width in bits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Data storage transfer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Missing codes and jitter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E7F11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338404547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78683-0FBA-4299-A109-E7D5AF634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generally true of Finite Impulse Response (FIR) filters?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211C59-0DF6-4EF6-8DE1-E9DB749E49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FIR filters can delay all frequency components of the signal by the same amount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FIR filters are easier to implement for a given set of passband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rolloff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requirements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FIR filters can respond faster to impulses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E7F12 ECLM Page (6 - 38)</a:t>
            </a:r>
          </a:p>
        </p:txBody>
      </p:sp>
    </p:spTree>
    <p:extLst>
      <p:ext uri="{BB962C8B-B14F-4D97-AF65-F5344CB8AC3E}">
        <p14:creationId xmlns:p14="http://schemas.microsoft.com/office/powerpoint/2010/main" val="409006296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E7BBA-426D-485B-905D-E129946E4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generally true of Finite Impulse Response (FIR) filters?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C401FB-90AB-4385-8A31-D1958D6687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FIR filters can delay all frequency components of the signal by the same amount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FIR filters are easier to implement for a given set of passband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rolloff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requirements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FIR filters can respond faster to impulses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E7F12 ECLM Page (6 - 38)</a:t>
            </a:r>
          </a:p>
        </p:txBody>
      </p:sp>
    </p:spTree>
    <p:extLst>
      <p:ext uri="{BB962C8B-B14F-4D97-AF65-F5344CB8AC3E}">
        <p14:creationId xmlns:p14="http://schemas.microsoft.com/office/powerpoint/2010/main" val="258089886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A8E90-9C05-4F0B-9385-E28E218CC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taps in a digital signal processing filter?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CA44F-903B-4E24-8A6D-8682412C14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reduce excess signal pressure levels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Provide access for debugging software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Select the point at which baseband signals are generated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Provide incremental signal delays for filter algorithms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E7F13 ECLM Page (6 - 37)</a:t>
            </a:r>
          </a:p>
        </p:txBody>
      </p:sp>
    </p:spTree>
    <p:extLst>
      <p:ext uri="{BB962C8B-B14F-4D97-AF65-F5344CB8AC3E}">
        <p14:creationId xmlns:p14="http://schemas.microsoft.com/office/powerpoint/2010/main" val="2746773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AA166EC-559A-8B4D-784E-7628B7671B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E97DE-6988-4AA1-4B1F-1B83657A4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device is used as a stable voltage reference?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728987-973E-446F-5D48-EE10E9CD55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Zener diode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digital-to-analog converter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SCR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analog-to-digital converter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E7D03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95695025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14CB2-66DB-48E7-ACE9-4B6A14B31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taps in a digital signal processing filter?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75B459-8FE7-4D55-9021-95948D6393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reduce excess signal pressure levels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Provide access for debugging software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Select the point at which baseband signals are generated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Provide incremental signal delays for filter algorithms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E7F13 ECLM Page (6 - 37)</a:t>
            </a:r>
          </a:p>
        </p:txBody>
      </p:sp>
    </p:spTree>
    <p:extLst>
      <p:ext uri="{BB962C8B-B14F-4D97-AF65-F5344CB8AC3E}">
        <p14:creationId xmlns:p14="http://schemas.microsoft.com/office/powerpoint/2010/main" val="415541183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2ED03-5989-4F9A-B212-EA092BDBF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would allow a digital signal processing filter to create a sharper filter response?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B881FD-14A4-42EB-8610-EE1BA1E394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Higher data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More taps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Complex phasor representations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Double-precision math routines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E7F14 ECLM Page (6 - 37)</a:t>
            </a:r>
          </a:p>
        </p:txBody>
      </p:sp>
    </p:spTree>
    <p:extLst>
      <p:ext uri="{BB962C8B-B14F-4D97-AF65-F5344CB8AC3E}">
        <p14:creationId xmlns:p14="http://schemas.microsoft.com/office/powerpoint/2010/main" val="73478711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4028C-3177-48D7-BFAA-25EBBB061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would allow a digital signal processing filter to create a sharper filter response?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3297F-410C-419A-AFE8-F3E4CACAEB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Higher data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More taps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Complex phasor representations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Double-precision math routines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E7F14 ECLM Page (6 - 37)</a:t>
            </a:r>
          </a:p>
        </p:txBody>
      </p:sp>
    </p:spTree>
    <p:extLst>
      <p:ext uri="{BB962C8B-B14F-4D97-AF65-F5344CB8AC3E}">
        <p14:creationId xmlns:p14="http://schemas.microsoft.com/office/powerpoint/2010/main" val="2387780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7A929-8079-4A14-AA24-7E6A116D9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a three-terminal voltage regulator?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08A7C3-0CF3-4112-8276-FEDC1624B5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series current source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series regulator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shunt regulator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shunt current source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E7D04 ECLM Page (6 - 42)</a:t>
            </a:r>
          </a:p>
        </p:txBody>
      </p:sp>
    </p:spTree>
    <p:extLst>
      <p:ext uri="{BB962C8B-B14F-4D97-AF65-F5344CB8AC3E}">
        <p14:creationId xmlns:p14="http://schemas.microsoft.com/office/powerpoint/2010/main" val="3184165400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152</TotalTime>
  <Words>4702</Words>
  <Application>Microsoft Office PowerPoint</Application>
  <PresentationFormat>On-screen Show (4:3)</PresentationFormat>
  <Paragraphs>483</Paragraphs>
  <Slides>82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82</vt:i4>
      </vt:variant>
    </vt:vector>
  </HeadingPairs>
  <TitlesOfParts>
    <vt:vector size="87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How does a linear electronic voltage regulator work?</vt:lpstr>
      <vt:lpstr>How does a linear electronic voltage regulator work?</vt:lpstr>
      <vt:lpstr>How does a switchmode voltage regulator work?</vt:lpstr>
      <vt:lpstr>How does a switchmode voltage regulator work?</vt:lpstr>
      <vt:lpstr>What device is used as a stable voltage reference?</vt:lpstr>
      <vt:lpstr>What device is used as a stable voltage reference?</vt:lpstr>
      <vt:lpstr>Which of the following describes a three-terminal voltage regulator?</vt:lpstr>
      <vt:lpstr>Which of the following describes a three-terminal voltage regulator?</vt:lpstr>
      <vt:lpstr>Which of the following types of linear voltage regulator places a constant load on the unregulated voltage source?</vt:lpstr>
      <vt:lpstr>Which of the following types of linear voltage regulator places a constant load on the unregulated voltage source?</vt:lpstr>
      <vt:lpstr>What is the purpose of Q1 in the circuit shown in Figure E7-2?</vt:lpstr>
      <vt:lpstr>What is the purpose of Q1 in the circuit shown in Figure E7-2?</vt:lpstr>
      <vt:lpstr>What is the purpose of C2 in the circuit shown in Figure E7-2?</vt:lpstr>
      <vt:lpstr>What is the purpose of C2 in the circuit shown in Figure E7-2?</vt:lpstr>
      <vt:lpstr>What type of circuit is shown in Figure E7-2?</vt:lpstr>
      <vt:lpstr>What type of circuit is shown in Figure E7-2?</vt:lpstr>
      <vt:lpstr>How is battery operating time calculated?</vt:lpstr>
      <vt:lpstr>How is battery operating time calculated?</vt:lpstr>
      <vt:lpstr>Why is a switching type power supply less expensive and lighter than an equivalent linear power supply?</vt:lpstr>
      <vt:lpstr>Why is a switching type power supply less expensive and lighter than an equivalent linear power supply?</vt:lpstr>
      <vt:lpstr>What is the purpose of an inverter connected to a solar panel output?</vt:lpstr>
      <vt:lpstr>What is the function of the pass transistor in a linear voltage regulator circuit?</vt:lpstr>
      <vt:lpstr>What is the dropout voltage of a linear voltage regulator?</vt:lpstr>
      <vt:lpstr>What is the dropout voltage of a linear voltage regulator?</vt:lpstr>
      <vt:lpstr>Which of the following calculates power dissipated by a series linear voltage regulator?</vt:lpstr>
      <vt:lpstr>Which of the following calculates power dissipated by a series linear voltage regulator?</vt:lpstr>
      <vt:lpstr>What is the purpose of connecting equal-value resistors across power supply filter capacitors connected in series?</vt:lpstr>
      <vt:lpstr>What is the purpose of connecting equal-value resistors across power supply filter capacitors connected in series?</vt:lpstr>
      <vt:lpstr>What is the purpose of a "step-start" circuit in a high-voltage power supply?</vt:lpstr>
      <vt:lpstr>What is the purpose of a "step-start" circuit in a high-voltage power supply?</vt:lpstr>
      <vt:lpstr>Which of the following can be used to generate FM phone emissions?</vt:lpstr>
      <vt:lpstr>Which of the following can be used to generate FM phone emissions?</vt:lpstr>
      <vt:lpstr>What is the function of a reactance modulator?</vt:lpstr>
      <vt:lpstr>What is the function of a reactance modulator?</vt:lpstr>
      <vt:lpstr>What is a frequency discriminator?</vt:lpstr>
      <vt:lpstr>What is a frequency discriminator?</vt:lpstr>
      <vt:lpstr>What is one way to produce a single-sideband phone signal?</vt:lpstr>
      <vt:lpstr>What is one way to produce a single-sideband phone signal?</vt:lpstr>
      <vt:lpstr>What is added to an FM speech channel to boost the higher audio frequencies?</vt:lpstr>
      <vt:lpstr>What is added to an FM speech channel to boost the higher audio frequencies?</vt:lpstr>
      <vt:lpstr>Why is de-emphasis commonly used in FM communications receivers?</vt:lpstr>
      <vt:lpstr>Why is de-emphasis commonly used in FM communications receivers?</vt:lpstr>
      <vt:lpstr>What is meant by the term "baseband" in radio communications?</vt:lpstr>
      <vt:lpstr>What is meant by the term "baseband" in radio communications?</vt:lpstr>
      <vt:lpstr>What are the principal frequencies that appear at the output of a mixer circuit?</vt:lpstr>
      <vt:lpstr>What are the principal frequencies that appear at the output of a mixer circuit?</vt:lpstr>
      <vt:lpstr>What occurs when the input signal levels to a mixer are too high?</vt:lpstr>
      <vt:lpstr>What occurs when the input signal levels to a mixer are too high?</vt:lpstr>
      <vt:lpstr>How does a diode envelope detector function?</vt:lpstr>
      <vt:lpstr>How does a diode envelope detector function?</vt:lpstr>
      <vt:lpstr>Which type of detector circuit is used for demodulating SSB signals?</vt:lpstr>
      <vt:lpstr>Which type of detector circuit is used for demodulating SSB signals?</vt:lpstr>
      <vt:lpstr>What is meant by “direct sampling” in software defined radios?</vt:lpstr>
      <vt:lpstr>What is meant by “direct sampling” in software defined radios?</vt:lpstr>
      <vt:lpstr>What kind of digital signal processing audio filter is used to remove unwanted noise from a received SSB signal?</vt:lpstr>
      <vt:lpstr>What kind of digital signal processing audio filter is used to remove unwanted noise from a received SSB signal?</vt:lpstr>
      <vt:lpstr>What type of digital signal processing filter is used to generate an SSB signal?</vt:lpstr>
      <vt:lpstr>What type of digital signal processing filter is used to generate an SSB signal?</vt:lpstr>
      <vt:lpstr>Which method generates an SSB signal using digital signal processing?</vt:lpstr>
      <vt:lpstr>Which method generates an SSB signal using digital signal processing?</vt:lpstr>
      <vt:lpstr>How frequently must an analog signal be sampled to be accurately reproduced?</vt:lpstr>
      <vt:lpstr>How frequently must an analog signal be sampled to be accurately reproduced?</vt:lpstr>
      <vt:lpstr>What is the minimum number of bits required to sample a signal with a range of 1 volt at a resolution of 1 millivolt?</vt:lpstr>
      <vt:lpstr>What is the minimum number of bits required to sample a signal with a range of 1 volt at a resolution of 1 millivolt?</vt:lpstr>
      <vt:lpstr>What function is performed by a Fast Fourier Transform?</vt:lpstr>
      <vt:lpstr>What function is performed by a Fast Fourier Transform?</vt:lpstr>
      <vt:lpstr>What is the function of decimation?</vt:lpstr>
      <vt:lpstr>What is the function of decimation?</vt:lpstr>
      <vt:lpstr>Why is an anti-aliasing filter required in a decimator?</vt:lpstr>
      <vt:lpstr>Why is an anti-aliasing filter required in a decimator?</vt:lpstr>
      <vt:lpstr>What aspect of receiver analog-to-digital conversion determines the maximum receive bandwidth of a Direct Digital Conversion SDR?</vt:lpstr>
      <vt:lpstr>What aspect of receiver analog-to-digital conversion determines the maximum receive bandwidth of a Direct Digital Conversion SDR?</vt:lpstr>
      <vt:lpstr>What sets the minimum detectable signal level for a direct-sampling software defined receiver in the absence of atmospheric or thermal noise?</vt:lpstr>
      <vt:lpstr>What sets the minimum detectable signal level for a direct-sampling software defined receiver in the absence of atmospheric or thermal noise?</vt:lpstr>
      <vt:lpstr>Which of the following is generally true of Finite Impulse Response (FIR) filters?</vt:lpstr>
      <vt:lpstr>Which of the following is generally true of Finite Impulse Response (FIR) filters?</vt:lpstr>
      <vt:lpstr>What is the function of taps in a digital signal processing filter?</vt:lpstr>
      <vt:lpstr>What is the function of taps in a digital signal processing filter?</vt:lpstr>
      <vt:lpstr>Which of the following would allow a digital signal processing filter to create a sharper filter response?</vt:lpstr>
      <vt:lpstr>Which of the following would allow a digital signal processing filter to create a sharper filter response?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12</cp:revision>
  <dcterms:created xsi:type="dcterms:W3CDTF">2014-03-12T18:09:47Z</dcterms:created>
  <dcterms:modified xsi:type="dcterms:W3CDTF">2024-06-25T17:02:59Z</dcterms:modified>
</cp:coreProperties>
</file>